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3" r:id="rId8"/>
    <p:sldId id="265" r:id="rId9"/>
    <p:sldId id="264" r:id="rId10"/>
    <p:sldId id="266" r:id="rId11"/>
    <p:sldId id="267" r:id="rId12"/>
  </p:sldIdLst>
  <p:sldSz cx="14630400" cy="8229600"/>
  <p:notesSz cx="8229600" cy="14630400"/>
  <p:embeddedFontLst>
    <p:embeddedFont>
      <p:font typeface="Gelasio" panose="020B0604020202020204" charset="0"/>
      <p:regular r:id="rId14"/>
    </p:embeddedFont>
    <p:embeddedFont>
      <p:font typeface="Gelasio Semi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87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62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60698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484237"/>
                </a:solidFill>
                <a:latin typeface="Gelasio Semi Bold" pitchFamily="34" charset="0"/>
                <a:ea typeface="Gelasio Semi Bold" pitchFamily="34" charset="-122"/>
                <a:cs typeface="Gelasio Semi Bold" pitchFamily="34" charset="-120"/>
              </a:rPr>
              <a:t>Quantum Computing: The Next Frontier</a:t>
            </a:r>
            <a:endParaRPr lang="en-US" sz="6150" dirty="0"/>
          </a:p>
        </p:txBody>
      </p:sp>
      <p:sp>
        <p:nvSpPr>
          <p:cNvPr id="5" name="Text 1"/>
          <p:cNvSpPr/>
          <p:nvPr/>
        </p:nvSpPr>
        <p:spPr>
          <a:xfrm>
            <a:off x="6280190" y="488180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 computing harnesses the bizarre laws of quantum mechanics to solve problems beyond classical computers. This revolutionary technology promises to transform industries and unlock new scientific discoveries.</a:t>
            </a:r>
            <a:endParaRPr lang="en-US" sz="1750" dirty="0"/>
          </a:p>
        </p:txBody>
      </p:sp>
      <p:sp>
        <p:nvSpPr>
          <p:cNvPr id="6" name="Shape 2"/>
          <p:cNvSpPr/>
          <p:nvPr/>
        </p:nvSpPr>
        <p:spPr>
          <a:xfrm>
            <a:off x="6280190" y="6242566"/>
            <a:ext cx="362903" cy="362903"/>
          </a:xfrm>
          <a:prstGeom prst="roundRect">
            <a:avLst>
              <a:gd name="adj" fmla="val 25194296"/>
            </a:avLst>
          </a:prstGeom>
          <a:noFill/>
          <a:ln w="7620">
            <a:solidFill>
              <a:srgbClr val="FFFFFF"/>
            </a:solidFill>
            <a:prstDash val="solid"/>
          </a:ln>
        </p:spPr>
      </p:sp>
      <p:sp>
        <p:nvSpPr>
          <p:cNvPr id="8" name="Text 3"/>
          <p:cNvSpPr/>
          <p:nvPr/>
        </p:nvSpPr>
        <p:spPr>
          <a:xfrm>
            <a:off x="6756440" y="6225659"/>
            <a:ext cx="4108132" cy="396835"/>
          </a:xfrm>
          <a:prstGeom prst="rect">
            <a:avLst/>
          </a:prstGeom>
          <a:noFill/>
          <a:ln/>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VEPUR  ANURAG REDDY – 22071A6763</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0" descr="preencoded.png">
            <a:extLst>
              <a:ext uri="{FF2B5EF4-FFF2-40B4-BE49-F238E27FC236}">
                <a16:creationId xmlns:a16="http://schemas.microsoft.com/office/drawing/2014/main" id="{ACDF69C4-51EE-48D9-D761-AD99187618CB}"/>
              </a:ext>
            </a:extLst>
          </p:cNvPr>
          <p:cNvPicPr>
            <a:picLocks noChangeAspect="1"/>
          </p:cNvPicPr>
          <p:nvPr/>
        </p:nvPicPr>
        <p:blipFill>
          <a:blip r:embed="rId2"/>
          <a:stretch>
            <a:fillRect/>
          </a:stretch>
        </p:blipFill>
        <p:spPr>
          <a:xfrm>
            <a:off x="9144000" y="0"/>
            <a:ext cx="5486400" cy="8229600"/>
          </a:xfrm>
          <a:prstGeom prst="rect">
            <a:avLst/>
          </a:prstGeom>
        </p:spPr>
      </p:pic>
      <p:pic>
        <p:nvPicPr>
          <p:cNvPr id="14" name="Image 1" descr="preencoded.png">
            <a:extLst>
              <a:ext uri="{FF2B5EF4-FFF2-40B4-BE49-F238E27FC236}">
                <a16:creationId xmlns:a16="http://schemas.microsoft.com/office/drawing/2014/main" id="{439A510A-8C00-5798-C025-54FBF7D67BE6}"/>
              </a:ext>
            </a:extLst>
          </p:cNvPr>
          <p:cNvPicPr>
            <a:picLocks noChangeAspect="1"/>
          </p:cNvPicPr>
          <p:nvPr/>
        </p:nvPicPr>
        <p:blipFill>
          <a:blip r:embed="rId3"/>
          <a:stretch>
            <a:fillRect/>
          </a:stretch>
        </p:blipFill>
        <p:spPr>
          <a:xfrm>
            <a:off x="9427607" y="2477095"/>
            <a:ext cx="4919186" cy="3275409"/>
          </a:xfrm>
          <a:prstGeom prst="rect">
            <a:avLst/>
          </a:prstGeom>
        </p:spPr>
      </p:pic>
      <p:sp>
        <p:nvSpPr>
          <p:cNvPr id="15" name="Text 0">
            <a:extLst>
              <a:ext uri="{FF2B5EF4-FFF2-40B4-BE49-F238E27FC236}">
                <a16:creationId xmlns:a16="http://schemas.microsoft.com/office/drawing/2014/main" id="{154B4236-BF9F-7CA5-E406-01A3941BC559}"/>
              </a:ext>
            </a:extLst>
          </p:cNvPr>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The Future of Quantum Computing</a:t>
            </a:r>
            <a:endParaRPr lang="en-US" sz="4450" dirty="0"/>
          </a:p>
        </p:txBody>
      </p:sp>
      <p:sp>
        <p:nvSpPr>
          <p:cNvPr id="16" name="Text 1">
            <a:extLst>
              <a:ext uri="{FF2B5EF4-FFF2-40B4-BE49-F238E27FC236}">
                <a16:creationId xmlns:a16="http://schemas.microsoft.com/office/drawing/2014/main" id="{B7A0DF61-4E4F-358E-A816-A8DFFF1B3E59}"/>
              </a:ext>
            </a:extLst>
          </p:cNvPr>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 computing is still in its early stages, but it has the potential to revolutionize many industries. As quantum computers become more powerful and accessible, we can expect to see even more groundbreaking applications.</a:t>
            </a:r>
            <a:endParaRPr lang="en-US" sz="1750" dirty="0"/>
          </a:p>
        </p:txBody>
      </p:sp>
    </p:spTree>
    <p:extLst>
      <p:ext uri="{BB962C8B-B14F-4D97-AF65-F5344CB8AC3E}">
        <p14:creationId xmlns:p14="http://schemas.microsoft.com/office/powerpoint/2010/main" val="54647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A07C954-1717-2900-92BF-7CC0BEB72F10}"/>
              </a:ext>
            </a:extLst>
          </p:cNvPr>
          <p:cNvPicPr>
            <a:picLocks noChangeAspect="1"/>
          </p:cNvPicPr>
          <p:nvPr/>
        </p:nvPicPr>
        <p:blipFill>
          <a:blip r:embed="rId2"/>
          <a:stretch>
            <a:fillRect/>
          </a:stretch>
        </p:blipFill>
        <p:spPr>
          <a:xfrm>
            <a:off x="0" y="0"/>
            <a:ext cx="5486400" cy="8229600"/>
          </a:xfrm>
          <a:prstGeom prst="rect">
            <a:avLst/>
          </a:prstGeom>
        </p:spPr>
      </p:pic>
      <p:pic>
        <p:nvPicPr>
          <p:cNvPr id="3" name="Image 1" descr="preencoded.png">
            <a:extLst>
              <a:ext uri="{FF2B5EF4-FFF2-40B4-BE49-F238E27FC236}">
                <a16:creationId xmlns:a16="http://schemas.microsoft.com/office/drawing/2014/main" id="{1A884C5B-066C-A827-BDDE-F9CD3D358CC8}"/>
              </a:ext>
            </a:extLst>
          </p:cNvPr>
          <p:cNvPicPr>
            <a:picLocks noChangeAspect="1"/>
          </p:cNvPicPr>
          <p:nvPr/>
        </p:nvPicPr>
        <p:blipFill>
          <a:blip r:embed="rId3"/>
          <a:stretch>
            <a:fillRect/>
          </a:stretch>
        </p:blipFill>
        <p:spPr>
          <a:xfrm>
            <a:off x="283488" y="2532340"/>
            <a:ext cx="4919305" cy="3164800"/>
          </a:xfrm>
          <a:prstGeom prst="rect">
            <a:avLst/>
          </a:prstGeom>
        </p:spPr>
      </p:pic>
      <p:sp>
        <p:nvSpPr>
          <p:cNvPr id="4" name="Text 0">
            <a:extLst>
              <a:ext uri="{FF2B5EF4-FFF2-40B4-BE49-F238E27FC236}">
                <a16:creationId xmlns:a16="http://schemas.microsoft.com/office/drawing/2014/main" id="{5D11E9A0-E3DE-6B4C-67BF-45A35C9A5407}"/>
              </a:ext>
            </a:extLst>
          </p:cNvPr>
          <p:cNvSpPr/>
          <p:nvPr/>
        </p:nvSpPr>
        <p:spPr>
          <a:xfrm>
            <a:off x="62801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Conclusion</a:t>
            </a:r>
            <a:endParaRPr lang="en-US" sz="4450" dirty="0"/>
          </a:p>
        </p:txBody>
      </p:sp>
      <p:sp>
        <p:nvSpPr>
          <p:cNvPr id="5" name="Text 1">
            <a:extLst>
              <a:ext uri="{FF2B5EF4-FFF2-40B4-BE49-F238E27FC236}">
                <a16:creationId xmlns:a16="http://schemas.microsoft.com/office/drawing/2014/main" id="{788762A5-5248-A3DD-97A9-9A50EF5E754C}"/>
              </a:ext>
            </a:extLst>
          </p:cNvPr>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 computing is a transformative technology with the potential to revolutionize various industries and solve some of the world's most challenging problems. While still in its early stages, quantum computing is rapidly evolving, and its impact is poised to be profound.</a:t>
            </a:r>
            <a:endParaRPr lang="en-US" sz="1750" dirty="0"/>
          </a:p>
        </p:txBody>
      </p:sp>
    </p:spTree>
    <p:extLst>
      <p:ext uri="{BB962C8B-B14F-4D97-AF65-F5344CB8AC3E}">
        <p14:creationId xmlns:p14="http://schemas.microsoft.com/office/powerpoint/2010/main" val="396079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74952"/>
            <a:ext cx="4919305" cy="3279577"/>
          </a:xfrm>
          <a:prstGeom prst="rect">
            <a:avLst/>
          </a:prstGeom>
        </p:spPr>
      </p:pic>
      <p:sp>
        <p:nvSpPr>
          <p:cNvPr id="4" name="Text 0"/>
          <p:cNvSpPr/>
          <p:nvPr/>
        </p:nvSpPr>
        <p:spPr>
          <a:xfrm>
            <a:off x="793790" y="90832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What is Quantum Computing?</a:t>
            </a:r>
            <a:endParaRPr lang="en-US" sz="4450" dirty="0"/>
          </a:p>
        </p:txBody>
      </p:sp>
      <p:sp>
        <p:nvSpPr>
          <p:cNvPr id="5" name="Shape 1"/>
          <p:cNvSpPr/>
          <p:nvPr/>
        </p:nvSpPr>
        <p:spPr>
          <a:xfrm>
            <a:off x="793790" y="2666048"/>
            <a:ext cx="3664863" cy="2758559"/>
          </a:xfrm>
          <a:prstGeom prst="roundRect">
            <a:avLst>
              <a:gd name="adj" fmla="val 1233"/>
            </a:avLst>
          </a:prstGeom>
          <a:solidFill>
            <a:srgbClr val="EEE8DD"/>
          </a:solidFill>
          <a:ln/>
        </p:spPr>
      </p:sp>
      <p:sp>
        <p:nvSpPr>
          <p:cNvPr id="6" name="Text 2"/>
          <p:cNvSpPr/>
          <p:nvPr/>
        </p:nvSpPr>
        <p:spPr>
          <a:xfrm>
            <a:off x="1020604"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Definition</a:t>
            </a:r>
            <a:endParaRPr lang="en-US" sz="2200" dirty="0"/>
          </a:p>
        </p:txBody>
      </p:sp>
      <p:sp>
        <p:nvSpPr>
          <p:cNvPr id="7" name="Text 3"/>
          <p:cNvSpPr/>
          <p:nvPr/>
        </p:nvSpPr>
        <p:spPr>
          <a:xfrm>
            <a:off x="1020604" y="3383280"/>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 computing uses quantum mechanical phenomena to perform calculations exponentially faster than classical computers.</a:t>
            </a:r>
            <a:endParaRPr lang="en-US" sz="1750" dirty="0"/>
          </a:p>
        </p:txBody>
      </p:sp>
      <p:sp>
        <p:nvSpPr>
          <p:cNvPr id="8" name="Shape 4"/>
          <p:cNvSpPr/>
          <p:nvPr/>
        </p:nvSpPr>
        <p:spPr>
          <a:xfrm>
            <a:off x="4685467" y="2666048"/>
            <a:ext cx="3664863" cy="2758559"/>
          </a:xfrm>
          <a:prstGeom prst="roundRect">
            <a:avLst>
              <a:gd name="adj" fmla="val 1233"/>
            </a:avLst>
          </a:prstGeom>
          <a:solidFill>
            <a:srgbClr val="EEE8DD"/>
          </a:solidFill>
          <a:ln/>
        </p:spPr>
      </p:sp>
      <p:sp>
        <p:nvSpPr>
          <p:cNvPr id="9" name="Text 5"/>
          <p:cNvSpPr/>
          <p:nvPr/>
        </p:nvSpPr>
        <p:spPr>
          <a:xfrm>
            <a:off x="4912281"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Key Concepts</a:t>
            </a:r>
            <a:endParaRPr lang="en-US" sz="2200" dirty="0"/>
          </a:p>
        </p:txBody>
      </p:sp>
      <p:sp>
        <p:nvSpPr>
          <p:cNvPr id="10" name="Text 6"/>
          <p:cNvSpPr/>
          <p:nvPr/>
        </p:nvSpPr>
        <p:spPr>
          <a:xfrm>
            <a:off x="4912281" y="3383280"/>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Utilizes quantum bits (qubits) and quantum effects like superposition and entanglement.</a:t>
            </a:r>
            <a:endParaRPr lang="en-US" sz="1750" dirty="0"/>
          </a:p>
        </p:txBody>
      </p:sp>
      <p:sp>
        <p:nvSpPr>
          <p:cNvPr id="11" name="Shape 7"/>
          <p:cNvSpPr/>
          <p:nvPr/>
        </p:nvSpPr>
        <p:spPr>
          <a:xfrm>
            <a:off x="793790" y="5651421"/>
            <a:ext cx="7556421" cy="1669852"/>
          </a:xfrm>
          <a:prstGeom prst="roundRect">
            <a:avLst>
              <a:gd name="adj" fmla="val 2038"/>
            </a:avLst>
          </a:prstGeom>
          <a:solidFill>
            <a:srgbClr val="EEE8DD"/>
          </a:solidFill>
          <a:ln/>
        </p:spPr>
      </p:sp>
      <p:sp>
        <p:nvSpPr>
          <p:cNvPr id="12" name="Text 8"/>
          <p:cNvSpPr/>
          <p:nvPr/>
        </p:nvSpPr>
        <p:spPr>
          <a:xfrm>
            <a:off x="1020604" y="587823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Potential</a:t>
            </a:r>
            <a:endParaRPr lang="en-US" sz="2200" dirty="0"/>
          </a:p>
        </p:txBody>
      </p:sp>
      <p:sp>
        <p:nvSpPr>
          <p:cNvPr id="13" name="Text 9"/>
          <p:cNvSpPr/>
          <p:nvPr/>
        </p:nvSpPr>
        <p:spPr>
          <a:xfrm>
            <a:off x="1020604" y="63686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Promises breakthroughs in cryptography, drug discovery, financial modeling, and artificial intelligence.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pic>
        <p:nvPicPr>
          <p:cNvPr id="3" name="Image 1" descr="preencoded.png"/>
          <p:cNvPicPr>
            <a:picLocks noChangeAspect="1"/>
          </p:cNvPicPr>
          <p:nvPr/>
        </p:nvPicPr>
        <p:blipFill>
          <a:blip r:embed="rId4"/>
          <a:stretch>
            <a:fillRect/>
          </a:stretch>
        </p:blipFill>
        <p:spPr>
          <a:xfrm>
            <a:off x="275630" y="2466380"/>
            <a:ext cx="4935141" cy="3298388"/>
          </a:xfrm>
          <a:prstGeom prst="rect">
            <a:avLst/>
          </a:prstGeom>
        </p:spPr>
      </p:pic>
      <p:sp>
        <p:nvSpPr>
          <p:cNvPr id="4" name="Text 0"/>
          <p:cNvSpPr/>
          <p:nvPr/>
        </p:nvSpPr>
        <p:spPr>
          <a:xfrm>
            <a:off x="62580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484237"/>
                </a:solidFill>
                <a:latin typeface="Gelasio Semi Bold" pitchFamily="34" charset="0"/>
                <a:ea typeface="Gelasio Semi Bold" pitchFamily="34" charset="-122"/>
                <a:cs typeface="Gelasio Semi Bold" pitchFamily="34" charset="-120"/>
              </a:rPr>
              <a:t>Principles of Quantum Mechanics</a:t>
            </a:r>
            <a:endParaRPr lang="en-US" sz="4300" dirty="0"/>
          </a:p>
        </p:txBody>
      </p:sp>
      <p:sp>
        <p:nvSpPr>
          <p:cNvPr id="5" name="Shape 1"/>
          <p:cNvSpPr/>
          <p:nvPr/>
        </p:nvSpPr>
        <p:spPr>
          <a:xfrm>
            <a:off x="6573441" y="2314932"/>
            <a:ext cx="30480" cy="5309949"/>
          </a:xfrm>
          <a:prstGeom prst="roundRect">
            <a:avLst>
              <a:gd name="adj" fmla="val 108513"/>
            </a:avLst>
          </a:prstGeom>
          <a:solidFill>
            <a:srgbClr val="D4CEC3"/>
          </a:solidFill>
          <a:ln/>
        </p:spPr>
      </p:sp>
      <p:sp>
        <p:nvSpPr>
          <p:cNvPr id="6" name="Shape 2"/>
          <p:cNvSpPr/>
          <p:nvPr/>
        </p:nvSpPr>
        <p:spPr>
          <a:xfrm>
            <a:off x="6806208" y="2795707"/>
            <a:ext cx="771644" cy="30480"/>
          </a:xfrm>
          <a:prstGeom prst="roundRect">
            <a:avLst>
              <a:gd name="adj" fmla="val 108513"/>
            </a:avLst>
          </a:prstGeom>
          <a:solidFill>
            <a:srgbClr val="D4CEC3"/>
          </a:solidFill>
          <a:ln/>
        </p:spPr>
      </p:sp>
      <p:sp>
        <p:nvSpPr>
          <p:cNvPr id="7" name="Shape 3"/>
          <p:cNvSpPr/>
          <p:nvPr/>
        </p:nvSpPr>
        <p:spPr>
          <a:xfrm>
            <a:off x="6340673" y="2562939"/>
            <a:ext cx="496014" cy="496014"/>
          </a:xfrm>
          <a:prstGeom prst="roundRect">
            <a:avLst>
              <a:gd name="adj" fmla="val 6668"/>
            </a:avLst>
          </a:prstGeom>
          <a:solidFill>
            <a:srgbClr val="EEE8DD"/>
          </a:solidFill>
          <a:ln/>
        </p:spPr>
      </p:sp>
      <p:sp>
        <p:nvSpPr>
          <p:cNvPr id="8" name="Text 4"/>
          <p:cNvSpPr/>
          <p:nvPr/>
        </p:nvSpPr>
        <p:spPr>
          <a:xfrm>
            <a:off x="6510695" y="2645569"/>
            <a:ext cx="155972"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1</a:t>
            </a:r>
            <a:endParaRPr lang="en-US" sz="2600" dirty="0"/>
          </a:p>
        </p:txBody>
      </p:sp>
      <p:sp>
        <p:nvSpPr>
          <p:cNvPr id="9" name="Text 5"/>
          <p:cNvSpPr/>
          <p:nvPr/>
        </p:nvSpPr>
        <p:spPr>
          <a:xfrm>
            <a:off x="78013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Superposition</a:t>
            </a:r>
            <a:endParaRPr lang="en-US" sz="2150" dirty="0"/>
          </a:p>
        </p:txBody>
      </p:sp>
      <p:sp>
        <p:nvSpPr>
          <p:cNvPr id="10" name="Text 6"/>
          <p:cNvSpPr/>
          <p:nvPr/>
        </p:nvSpPr>
        <p:spPr>
          <a:xfrm>
            <a:off x="78013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Particles can exist in multiple states simultaneously until observed.</a:t>
            </a:r>
            <a:endParaRPr lang="en-US" sz="1700" dirty="0"/>
          </a:p>
        </p:txBody>
      </p:sp>
      <p:sp>
        <p:nvSpPr>
          <p:cNvPr id="11" name="Shape 7"/>
          <p:cNvSpPr/>
          <p:nvPr/>
        </p:nvSpPr>
        <p:spPr>
          <a:xfrm>
            <a:off x="6806208" y="4639151"/>
            <a:ext cx="771644" cy="30480"/>
          </a:xfrm>
          <a:prstGeom prst="roundRect">
            <a:avLst>
              <a:gd name="adj" fmla="val 108513"/>
            </a:avLst>
          </a:prstGeom>
          <a:solidFill>
            <a:srgbClr val="D4CEC3"/>
          </a:solidFill>
          <a:ln/>
        </p:spPr>
      </p:sp>
      <p:sp>
        <p:nvSpPr>
          <p:cNvPr id="12" name="Shape 8"/>
          <p:cNvSpPr/>
          <p:nvPr/>
        </p:nvSpPr>
        <p:spPr>
          <a:xfrm>
            <a:off x="6340673" y="4406384"/>
            <a:ext cx="496014" cy="496014"/>
          </a:xfrm>
          <a:prstGeom prst="roundRect">
            <a:avLst>
              <a:gd name="adj" fmla="val 6668"/>
            </a:avLst>
          </a:prstGeom>
          <a:solidFill>
            <a:srgbClr val="EEE8DD"/>
          </a:solidFill>
          <a:ln/>
        </p:spPr>
      </p:sp>
      <p:sp>
        <p:nvSpPr>
          <p:cNvPr id="13" name="Text 9"/>
          <p:cNvSpPr/>
          <p:nvPr/>
        </p:nvSpPr>
        <p:spPr>
          <a:xfrm>
            <a:off x="6488430" y="4489013"/>
            <a:ext cx="200382"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2</a:t>
            </a:r>
            <a:endParaRPr lang="en-US" sz="2600" dirty="0"/>
          </a:p>
        </p:txBody>
      </p:sp>
      <p:sp>
        <p:nvSpPr>
          <p:cNvPr id="14" name="Text 10"/>
          <p:cNvSpPr/>
          <p:nvPr/>
        </p:nvSpPr>
        <p:spPr>
          <a:xfrm>
            <a:off x="7801332" y="43787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Entanglement</a:t>
            </a:r>
            <a:endParaRPr lang="en-US" sz="2150" dirty="0"/>
          </a:p>
        </p:txBody>
      </p:sp>
      <p:sp>
        <p:nvSpPr>
          <p:cNvPr id="15" name="Text 11"/>
          <p:cNvSpPr/>
          <p:nvPr/>
        </p:nvSpPr>
        <p:spPr>
          <a:xfrm>
            <a:off x="78013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Particles become interconnected, sharing correlated properties regardless of distance.</a:t>
            </a:r>
            <a:endParaRPr lang="en-US" sz="1700" dirty="0"/>
          </a:p>
        </p:txBody>
      </p:sp>
      <p:sp>
        <p:nvSpPr>
          <p:cNvPr id="16" name="Shape 12"/>
          <p:cNvSpPr/>
          <p:nvPr/>
        </p:nvSpPr>
        <p:spPr>
          <a:xfrm>
            <a:off x="6806208" y="6482596"/>
            <a:ext cx="771644" cy="30480"/>
          </a:xfrm>
          <a:prstGeom prst="roundRect">
            <a:avLst>
              <a:gd name="adj" fmla="val 108513"/>
            </a:avLst>
          </a:prstGeom>
          <a:solidFill>
            <a:srgbClr val="D4CEC3"/>
          </a:solidFill>
          <a:ln/>
        </p:spPr>
      </p:sp>
      <p:sp>
        <p:nvSpPr>
          <p:cNvPr id="17" name="Shape 13"/>
          <p:cNvSpPr/>
          <p:nvPr/>
        </p:nvSpPr>
        <p:spPr>
          <a:xfrm>
            <a:off x="6340673" y="6249829"/>
            <a:ext cx="496014" cy="496014"/>
          </a:xfrm>
          <a:prstGeom prst="roundRect">
            <a:avLst>
              <a:gd name="adj" fmla="val 6668"/>
            </a:avLst>
          </a:prstGeom>
          <a:solidFill>
            <a:srgbClr val="EEE8DD"/>
          </a:solidFill>
          <a:ln/>
        </p:spPr>
      </p:sp>
      <p:sp>
        <p:nvSpPr>
          <p:cNvPr id="18" name="Text 14"/>
          <p:cNvSpPr/>
          <p:nvPr/>
        </p:nvSpPr>
        <p:spPr>
          <a:xfrm>
            <a:off x="6489025" y="6332458"/>
            <a:ext cx="199311"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3</a:t>
            </a:r>
            <a:endParaRPr lang="en-US" sz="2600" dirty="0"/>
          </a:p>
        </p:txBody>
      </p:sp>
      <p:sp>
        <p:nvSpPr>
          <p:cNvPr id="19" name="Text 15"/>
          <p:cNvSpPr/>
          <p:nvPr/>
        </p:nvSpPr>
        <p:spPr>
          <a:xfrm>
            <a:off x="7801332" y="6222206"/>
            <a:ext cx="2974181"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Wave-Particle Duality</a:t>
            </a:r>
            <a:endParaRPr lang="en-US" sz="2150" dirty="0"/>
          </a:p>
        </p:txBody>
      </p:sp>
      <p:sp>
        <p:nvSpPr>
          <p:cNvPr id="20" name="Text 16"/>
          <p:cNvSpPr/>
          <p:nvPr/>
        </p:nvSpPr>
        <p:spPr>
          <a:xfrm>
            <a:off x="78013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Matter and energy exhibit properties of both waves and particles.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767596"/>
            <a:ext cx="4919305" cy="6694408"/>
          </a:xfrm>
          <a:prstGeom prst="rect">
            <a:avLst/>
          </a:prstGeom>
        </p:spPr>
      </p:pic>
      <p:sp>
        <p:nvSpPr>
          <p:cNvPr id="4" name="Text 0"/>
          <p:cNvSpPr/>
          <p:nvPr/>
        </p:nvSpPr>
        <p:spPr>
          <a:xfrm>
            <a:off x="793790" y="868561"/>
            <a:ext cx="6209705"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How Does This Work?</a:t>
            </a:r>
            <a:endParaRPr lang="en-US" sz="4450" dirty="0"/>
          </a:p>
        </p:txBody>
      </p:sp>
      <p:pic>
        <p:nvPicPr>
          <p:cNvPr id="5" name="Image 2" descr="preencoded.png"/>
          <p:cNvPicPr>
            <a:picLocks noChangeAspect="1"/>
          </p:cNvPicPr>
          <p:nvPr/>
        </p:nvPicPr>
        <p:blipFill>
          <a:blip r:embed="rId5"/>
          <a:stretch>
            <a:fillRect/>
          </a:stretch>
        </p:blipFill>
        <p:spPr>
          <a:xfrm>
            <a:off x="793790" y="1917502"/>
            <a:ext cx="1134070" cy="1814513"/>
          </a:xfrm>
          <a:prstGeom prst="rect">
            <a:avLst/>
          </a:prstGeom>
        </p:spPr>
      </p:pic>
      <p:sp>
        <p:nvSpPr>
          <p:cNvPr id="6"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Initialization</a:t>
            </a:r>
            <a:endParaRPr lang="en-US" sz="2200" dirty="0"/>
          </a:p>
        </p:txBody>
      </p:sp>
      <p:sp>
        <p:nvSpPr>
          <p:cNvPr id="7"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Qubits are prepared in a superposition of states.</a:t>
            </a:r>
            <a:endParaRPr lang="en-US" sz="1750" dirty="0"/>
          </a:p>
        </p:txBody>
      </p:sp>
      <p:pic>
        <p:nvPicPr>
          <p:cNvPr id="8" name="Image 3" descr="preencoded.png"/>
          <p:cNvPicPr>
            <a:picLocks noChangeAspect="1"/>
          </p:cNvPicPr>
          <p:nvPr/>
        </p:nvPicPr>
        <p:blipFill>
          <a:blip r:embed="rId6"/>
          <a:stretch>
            <a:fillRect/>
          </a:stretch>
        </p:blipFill>
        <p:spPr>
          <a:xfrm>
            <a:off x="793790" y="3732014"/>
            <a:ext cx="1134070" cy="1814513"/>
          </a:xfrm>
          <a:prstGeom prst="rect">
            <a:avLst/>
          </a:prstGeom>
        </p:spPr>
      </p:pic>
      <p:sp>
        <p:nvSpPr>
          <p:cNvPr id="9"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Quantum Gates</a:t>
            </a:r>
            <a:endParaRPr lang="en-US" sz="2200" dirty="0"/>
          </a:p>
        </p:txBody>
      </p:sp>
      <p:sp>
        <p:nvSpPr>
          <p:cNvPr id="10" name="Text 4"/>
          <p:cNvSpPr/>
          <p:nvPr/>
        </p:nvSpPr>
        <p:spPr>
          <a:xfrm>
            <a:off x="22680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Operations manipulate qubits, exploiting quantum effects.</a:t>
            </a:r>
            <a:endParaRPr lang="en-US" sz="1750" dirty="0"/>
          </a:p>
        </p:txBody>
      </p:sp>
      <p:pic>
        <p:nvPicPr>
          <p:cNvPr id="11" name="Image 4" descr="preencoded.png"/>
          <p:cNvPicPr>
            <a:picLocks noChangeAspect="1"/>
          </p:cNvPicPr>
          <p:nvPr/>
        </p:nvPicPr>
        <p:blipFill>
          <a:blip r:embed="rId7"/>
          <a:stretch>
            <a:fillRect/>
          </a:stretch>
        </p:blipFill>
        <p:spPr>
          <a:xfrm>
            <a:off x="793790" y="5546527"/>
            <a:ext cx="1134070" cy="1814513"/>
          </a:xfrm>
          <a:prstGeom prst="rect">
            <a:avLst/>
          </a:prstGeom>
        </p:spPr>
      </p:pic>
      <p:sp>
        <p:nvSpPr>
          <p:cNvPr id="12"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Measurement</a:t>
            </a:r>
            <a:endParaRPr lang="en-US" sz="2200" dirty="0"/>
          </a:p>
        </p:txBody>
      </p:sp>
      <p:sp>
        <p:nvSpPr>
          <p:cNvPr id="13" name="Text 6"/>
          <p:cNvSpPr/>
          <p:nvPr/>
        </p:nvSpPr>
        <p:spPr>
          <a:xfrm>
            <a:off x="2268022" y="626375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Qubits are observed, collapsing into classical states.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21412"/>
            <a:ext cx="11655504"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Quantum Bits (Qubits) and Superposition</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Classical Bits</a:t>
            </a:r>
            <a:endParaRPr lang="en-US" sz="2200" dirty="0"/>
          </a:p>
        </p:txBody>
      </p:sp>
      <p:sp>
        <p:nvSpPr>
          <p:cNvPr id="4" name="Text 2"/>
          <p:cNvSpPr/>
          <p:nvPr/>
        </p:nvSpPr>
        <p:spPr>
          <a:xfrm>
            <a:off x="793790" y="4578310"/>
            <a:ext cx="3978116"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Store information as 0 or 1.</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Qubits</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Can exist as 0, 1, or both simultaneously due to superposition.</a:t>
            </a:r>
            <a:endParaRPr lang="en-US" sz="1750" dirty="0"/>
          </a:p>
        </p:txBody>
      </p:sp>
      <p:sp>
        <p:nvSpPr>
          <p:cNvPr id="7" name="Text 5"/>
          <p:cNvSpPr/>
          <p:nvPr/>
        </p:nvSpPr>
        <p:spPr>
          <a:xfrm>
            <a:off x="9872067" y="3997166"/>
            <a:ext cx="286583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Quantum Advantage</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Enables exponential increase in computational power.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655088"/>
            <a:ext cx="4919424" cy="4919424"/>
          </a:xfrm>
          <a:prstGeom prst="rect">
            <a:avLst/>
          </a:prstGeom>
        </p:spPr>
      </p:pic>
      <p:sp>
        <p:nvSpPr>
          <p:cNvPr id="4" name="Text 0"/>
          <p:cNvSpPr/>
          <p:nvPr/>
        </p:nvSpPr>
        <p:spPr>
          <a:xfrm>
            <a:off x="6280190" y="192762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Classical vs Quantum Computing</a:t>
            </a:r>
            <a:endParaRPr lang="en-US" sz="4450" dirty="0"/>
          </a:p>
        </p:txBody>
      </p:sp>
      <p:sp>
        <p:nvSpPr>
          <p:cNvPr id="5" name="Shape 1"/>
          <p:cNvSpPr/>
          <p:nvPr/>
        </p:nvSpPr>
        <p:spPr>
          <a:xfrm>
            <a:off x="6280190" y="3685342"/>
            <a:ext cx="7556421" cy="2616518"/>
          </a:xfrm>
          <a:prstGeom prst="roundRect">
            <a:avLst>
              <a:gd name="adj" fmla="val 1300"/>
            </a:avLst>
          </a:prstGeom>
          <a:noFill/>
          <a:ln w="7620">
            <a:solidFill>
              <a:srgbClr val="000000">
                <a:alpha val="8000"/>
              </a:srgbClr>
            </a:solidFill>
            <a:prstDash val="solid"/>
          </a:ln>
        </p:spPr>
      </p:sp>
      <p:sp>
        <p:nvSpPr>
          <p:cNvPr id="6" name="Shape 2"/>
          <p:cNvSpPr/>
          <p:nvPr/>
        </p:nvSpPr>
        <p:spPr>
          <a:xfrm>
            <a:off x="6287810" y="3692962"/>
            <a:ext cx="7540347" cy="650319"/>
          </a:xfrm>
          <a:prstGeom prst="rect">
            <a:avLst/>
          </a:prstGeom>
          <a:solidFill>
            <a:srgbClr val="FFFFFF">
              <a:alpha val="4000"/>
            </a:srgbClr>
          </a:solidFill>
          <a:ln/>
        </p:spPr>
      </p:sp>
      <p:sp>
        <p:nvSpPr>
          <p:cNvPr id="7" name="Text 3"/>
          <p:cNvSpPr/>
          <p:nvPr/>
        </p:nvSpPr>
        <p:spPr>
          <a:xfrm>
            <a:off x="6515457" y="383667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Property</a:t>
            </a:r>
            <a:endParaRPr lang="en-US" sz="1750" dirty="0"/>
          </a:p>
        </p:txBody>
      </p:sp>
      <p:sp>
        <p:nvSpPr>
          <p:cNvPr id="8" name="Text 4"/>
          <p:cNvSpPr/>
          <p:nvPr/>
        </p:nvSpPr>
        <p:spPr>
          <a:xfrm>
            <a:off x="9032438" y="383667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Classical</a:t>
            </a:r>
            <a:endParaRPr lang="en-US" sz="1750" dirty="0"/>
          </a:p>
        </p:txBody>
      </p:sp>
      <p:sp>
        <p:nvSpPr>
          <p:cNvPr id="9" name="Text 5"/>
          <p:cNvSpPr/>
          <p:nvPr/>
        </p:nvSpPr>
        <p:spPr>
          <a:xfrm>
            <a:off x="11545610" y="383667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Quantum</a:t>
            </a:r>
            <a:endParaRPr lang="en-US" sz="1750" dirty="0"/>
          </a:p>
        </p:txBody>
      </p:sp>
      <p:sp>
        <p:nvSpPr>
          <p:cNvPr id="10" name="Shape 6"/>
          <p:cNvSpPr/>
          <p:nvPr/>
        </p:nvSpPr>
        <p:spPr>
          <a:xfrm>
            <a:off x="6287810" y="4343281"/>
            <a:ext cx="7540347" cy="650319"/>
          </a:xfrm>
          <a:prstGeom prst="rect">
            <a:avLst/>
          </a:prstGeom>
          <a:solidFill>
            <a:srgbClr val="000000">
              <a:alpha val="4000"/>
            </a:srgbClr>
          </a:solidFill>
          <a:ln/>
        </p:spPr>
      </p:sp>
      <p:sp>
        <p:nvSpPr>
          <p:cNvPr id="11" name="Text 7"/>
          <p:cNvSpPr/>
          <p:nvPr/>
        </p:nvSpPr>
        <p:spPr>
          <a:xfrm>
            <a:off x="6515457" y="448698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Basic Unit</a:t>
            </a:r>
            <a:endParaRPr lang="en-US" sz="1750" dirty="0"/>
          </a:p>
        </p:txBody>
      </p:sp>
      <p:sp>
        <p:nvSpPr>
          <p:cNvPr id="12" name="Text 8"/>
          <p:cNvSpPr/>
          <p:nvPr/>
        </p:nvSpPr>
        <p:spPr>
          <a:xfrm>
            <a:off x="9032438" y="448698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Bit</a:t>
            </a:r>
            <a:endParaRPr lang="en-US" sz="1750" dirty="0"/>
          </a:p>
        </p:txBody>
      </p:sp>
      <p:sp>
        <p:nvSpPr>
          <p:cNvPr id="13" name="Text 9"/>
          <p:cNvSpPr/>
          <p:nvPr/>
        </p:nvSpPr>
        <p:spPr>
          <a:xfrm>
            <a:off x="11545610" y="448698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Qubit</a:t>
            </a:r>
            <a:endParaRPr lang="en-US" sz="1750" dirty="0"/>
          </a:p>
        </p:txBody>
      </p:sp>
      <p:sp>
        <p:nvSpPr>
          <p:cNvPr id="14" name="Shape 10"/>
          <p:cNvSpPr/>
          <p:nvPr/>
        </p:nvSpPr>
        <p:spPr>
          <a:xfrm>
            <a:off x="6287810" y="4993600"/>
            <a:ext cx="7540347" cy="650319"/>
          </a:xfrm>
          <a:prstGeom prst="rect">
            <a:avLst/>
          </a:prstGeom>
          <a:solidFill>
            <a:srgbClr val="FFFFFF">
              <a:alpha val="4000"/>
            </a:srgbClr>
          </a:solidFill>
          <a:ln/>
        </p:spPr>
      </p:sp>
      <p:sp>
        <p:nvSpPr>
          <p:cNvPr id="15" name="Text 11"/>
          <p:cNvSpPr/>
          <p:nvPr/>
        </p:nvSpPr>
        <p:spPr>
          <a:xfrm>
            <a:off x="6515457" y="513730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States</a:t>
            </a:r>
            <a:endParaRPr lang="en-US" sz="1750" dirty="0"/>
          </a:p>
        </p:txBody>
      </p:sp>
      <p:sp>
        <p:nvSpPr>
          <p:cNvPr id="16" name="Text 12"/>
          <p:cNvSpPr/>
          <p:nvPr/>
        </p:nvSpPr>
        <p:spPr>
          <a:xfrm>
            <a:off x="9032438" y="513730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 or 1</a:t>
            </a:r>
            <a:endParaRPr lang="en-US" sz="1750" dirty="0"/>
          </a:p>
        </p:txBody>
      </p:sp>
      <p:sp>
        <p:nvSpPr>
          <p:cNvPr id="17" name="Text 13"/>
          <p:cNvSpPr/>
          <p:nvPr/>
        </p:nvSpPr>
        <p:spPr>
          <a:xfrm>
            <a:off x="11545610" y="513730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Superposition</a:t>
            </a:r>
            <a:endParaRPr lang="en-US" sz="1750" dirty="0"/>
          </a:p>
        </p:txBody>
      </p:sp>
      <p:sp>
        <p:nvSpPr>
          <p:cNvPr id="18" name="Shape 14"/>
          <p:cNvSpPr/>
          <p:nvPr/>
        </p:nvSpPr>
        <p:spPr>
          <a:xfrm>
            <a:off x="6287810" y="5643920"/>
            <a:ext cx="7540347" cy="650319"/>
          </a:xfrm>
          <a:prstGeom prst="rect">
            <a:avLst/>
          </a:prstGeom>
          <a:solidFill>
            <a:srgbClr val="000000">
              <a:alpha val="4000"/>
            </a:srgbClr>
          </a:solidFill>
          <a:ln/>
        </p:spPr>
      </p:sp>
      <p:sp>
        <p:nvSpPr>
          <p:cNvPr id="19" name="Text 15"/>
          <p:cNvSpPr/>
          <p:nvPr/>
        </p:nvSpPr>
        <p:spPr>
          <a:xfrm>
            <a:off x="6515457" y="578762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Processing</a:t>
            </a:r>
            <a:endParaRPr lang="en-US" sz="1750" dirty="0"/>
          </a:p>
        </p:txBody>
      </p:sp>
      <p:sp>
        <p:nvSpPr>
          <p:cNvPr id="20" name="Text 16"/>
          <p:cNvSpPr/>
          <p:nvPr/>
        </p:nvSpPr>
        <p:spPr>
          <a:xfrm>
            <a:off x="9032438" y="578762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Sequential</a:t>
            </a:r>
            <a:endParaRPr lang="en-US" sz="1750" dirty="0"/>
          </a:p>
        </p:txBody>
      </p:sp>
      <p:sp>
        <p:nvSpPr>
          <p:cNvPr id="21" name="Text 17"/>
          <p:cNvSpPr/>
          <p:nvPr/>
        </p:nvSpPr>
        <p:spPr>
          <a:xfrm>
            <a:off x="11545610" y="578762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Parallel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DF18E321-AA4C-CAE7-BD6E-8FE50EC8FF50}"/>
              </a:ext>
            </a:extLst>
          </p:cNvPr>
          <p:cNvPicPr>
            <a:picLocks noChangeAspect="1"/>
          </p:cNvPicPr>
          <p:nvPr/>
        </p:nvPicPr>
        <p:blipFill>
          <a:blip r:embed="rId3"/>
          <a:stretch>
            <a:fillRect/>
          </a:stretch>
        </p:blipFill>
        <p:spPr>
          <a:xfrm>
            <a:off x="0" y="0"/>
            <a:ext cx="14630400" cy="2681407"/>
          </a:xfrm>
          <a:prstGeom prst="rect">
            <a:avLst/>
          </a:prstGeom>
        </p:spPr>
      </p:pic>
      <p:pic>
        <p:nvPicPr>
          <p:cNvPr id="15" name="Image 1" descr="preencoded.png">
            <a:extLst>
              <a:ext uri="{FF2B5EF4-FFF2-40B4-BE49-F238E27FC236}">
                <a16:creationId xmlns:a16="http://schemas.microsoft.com/office/drawing/2014/main" id="{34576B81-B922-AD1B-82B7-D0F8B6A0B417}"/>
              </a:ext>
            </a:extLst>
          </p:cNvPr>
          <p:cNvPicPr>
            <a:picLocks noChangeAspect="1"/>
          </p:cNvPicPr>
          <p:nvPr/>
        </p:nvPicPr>
        <p:blipFill>
          <a:blip r:embed="rId4"/>
          <a:stretch>
            <a:fillRect/>
          </a:stretch>
        </p:blipFill>
        <p:spPr>
          <a:xfrm>
            <a:off x="6242566" y="268129"/>
            <a:ext cx="2145149" cy="2145149"/>
          </a:xfrm>
          <a:prstGeom prst="rect">
            <a:avLst/>
          </a:prstGeom>
        </p:spPr>
      </p:pic>
      <p:sp>
        <p:nvSpPr>
          <p:cNvPr id="16" name="Text 0">
            <a:extLst>
              <a:ext uri="{FF2B5EF4-FFF2-40B4-BE49-F238E27FC236}">
                <a16:creationId xmlns:a16="http://schemas.microsoft.com/office/drawing/2014/main" id="{ECBD7870-1241-05FD-7916-46594A974FD2}"/>
              </a:ext>
            </a:extLst>
          </p:cNvPr>
          <p:cNvSpPr/>
          <p:nvPr/>
        </p:nvSpPr>
        <p:spPr>
          <a:xfrm>
            <a:off x="750689" y="3444597"/>
            <a:ext cx="9697164" cy="670322"/>
          </a:xfrm>
          <a:prstGeom prst="rect">
            <a:avLst/>
          </a:prstGeom>
          <a:noFill/>
          <a:ln/>
        </p:spPr>
        <p:txBody>
          <a:bodyPr wrap="none" lIns="0" tIns="0" rIns="0" bIns="0" rtlCol="0" anchor="t"/>
          <a:lstStyle/>
          <a:p>
            <a:pPr marL="0" indent="0">
              <a:lnSpc>
                <a:spcPts val="5250"/>
              </a:lnSpc>
              <a:buNone/>
            </a:pPr>
            <a:r>
              <a:rPr lang="en-US" sz="4200" dirty="0">
                <a:solidFill>
                  <a:srgbClr val="484237"/>
                </a:solidFill>
                <a:latin typeface="Gelasio Semi Bold" pitchFamily="34" charset="0"/>
                <a:ea typeface="Gelasio Semi Bold" pitchFamily="34" charset="-122"/>
                <a:cs typeface="Gelasio Semi Bold" pitchFamily="34" charset="-120"/>
              </a:rPr>
              <a:t>Applications of Quantum Computing</a:t>
            </a:r>
            <a:endParaRPr lang="en-US" sz="4200" dirty="0"/>
          </a:p>
        </p:txBody>
      </p:sp>
      <p:sp>
        <p:nvSpPr>
          <p:cNvPr id="17" name="Shape 1">
            <a:extLst>
              <a:ext uri="{FF2B5EF4-FFF2-40B4-BE49-F238E27FC236}">
                <a16:creationId xmlns:a16="http://schemas.microsoft.com/office/drawing/2014/main" id="{81A5265B-67A2-825E-9DEC-67A60A6CF79F}"/>
              </a:ext>
            </a:extLst>
          </p:cNvPr>
          <p:cNvSpPr/>
          <p:nvPr/>
        </p:nvSpPr>
        <p:spPr>
          <a:xfrm>
            <a:off x="750689" y="4436626"/>
            <a:ext cx="6457355" cy="1235988"/>
          </a:xfrm>
          <a:prstGeom prst="roundRect">
            <a:avLst>
              <a:gd name="adj" fmla="val 2603"/>
            </a:avLst>
          </a:prstGeom>
          <a:solidFill>
            <a:srgbClr val="EEE8DD"/>
          </a:solidFill>
          <a:ln/>
        </p:spPr>
      </p:sp>
      <p:sp>
        <p:nvSpPr>
          <p:cNvPr id="18" name="Text 2">
            <a:extLst>
              <a:ext uri="{FF2B5EF4-FFF2-40B4-BE49-F238E27FC236}">
                <a16:creationId xmlns:a16="http://schemas.microsoft.com/office/drawing/2014/main" id="{60313C92-20C4-7C26-A7D2-BB74AC120708}"/>
              </a:ext>
            </a:extLst>
          </p:cNvPr>
          <p:cNvSpPr/>
          <p:nvPr/>
        </p:nvSpPr>
        <p:spPr>
          <a:xfrm>
            <a:off x="965121" y="465105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Drug Discovery</a:t>
            </a:r>
            <a:endParaRPr lang="en-US" sz="2100" dirty="0"/>
          </a:p>
        </p:txBody>
      </p:sp>
      <p:sp>
        <p:nvSpPr>
          <p:cNvPr id="19" name="Text 3">
            <a:extLst>
              <a:ext uri="{FF2B5EF4-FFF2-40B4-BE49-F238E27FC236}">
                <a16:creationId xmlns:a16="http://schemas.microsoft.com/office/drawing/2014/main" id="{F12A43DD-ADAA-06DD-72BA-BB6BB107AFFD}"/>
              </a:ext>
            </a:extLst>
          </p:cNvPr>
          <p:cNvSpPr/>
          <p:nvPr/>
        </p:nvSpPr>
        <p:spPr>
          <a:xfrm>
            <a:off x="965121" y="5114925"/>
            <a:ext cx="6028492" cy="343257"/>
          </a:xfrm>
          <a:prstGeom prst="rect">
            <a:avLst/>
          </a:prstGeom>
          <a:noFill/>
          <a:ln/>
        </p:spPr>
        <p:txBody>
          <a:bodyPr wrap="non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Simulating molecules to design new drugs and therapies.</a:t>
            </a:r>
            <a:endParaRPr lang="en-US" sz="1650" dirty="0"/>
          </a:p>
        </p:txBody>
      </p:sp>
      <p:sp>
        <p:nvSpPr>
          <p:cNvPr id="20" name="Shape 4">
            <a:extLst>
              <a:ext uri="{FF2B5EF4-FFF2-40B4-BE49-F238E27FC236}">
                <a16:creationId xmlns:a16="http://schemas.microsoft.com/office/drawing/2014/main" id="{936B55B6-84DD-F8EA-D92A-F9CC6F5A3182}"/>
              </a:ext>
            </a:extLst>
          </p:cNvPr>
          <p:cNvSpPr/>
          <p:nvPr/>
        </p:nvSpPr>
        <p:spPr>
          <a:xfrm>
            <a:off x="7422475" y="4436626"/>
            <a:ext cx="6457355" cy="1235988"/>
          </a:xfrm>
          <a:prstGeom prst="roundRect">
            <a:avLst>
              <a:gd name="adj" fmla="val 2603"/>
            </a:avLst>
          </a:prstGeom>
          <a:solidFill>
            <a:srgbClr val="EEE8DD"/>
          </a:solidFill>
          <a:ln/>
        </p:spPr>
      </p:sp>
      <p:sp>
        <p:nvSpPr>
          <p:cNvPr id="21" name="Text 5">
            <a:extLst>
              <a:ext uri="{FF2B5EF4-FFF2-40B4-BE49-F238E27FC236}">
                <a16:creationId xmlns:a16="http://schemas.microsoft.com/office/drawing/2014/main" id="{86821E51-60B1-EA8C-D965-9A889475E56C}"/>
              </a:ext>
            </a:extLst>
          </p:cNvPr>
          <p:cNvSpPr/>
          <p:nvPr/>
        </p:nvSpPr>
        <p:spPr>
          <a:xfrm>
            <a:off x="7636907" y="465105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Materials Science</a:t>
            </a:r>
            <a:endParaRPr lang="en-US" sz="2100" dirty="0"/>
          </a:p>
        </p:txBody>
      </p:sp>
      <p:sp>
        <p:nvSpPr>
          <p:cNvPr id="22" name="Text 6">
            <a:extLst>
              <a:ext uri="{FF2B5EF4-FFF2-40B4-BE49-F238E27FC236}">
                <a16:creationId xmlns:a16="http://schemas.microsoft.com/office/drawing/2014/main" id="{D724BDAB-E287-0B5A-33E5-E0E9F75E87C1}"/>
              </a:ext>
            </a:extLst>
          </p:cNvPr>
          <p:cNvSpPr/>
          <p:nvPr/>
        </p:nvSpPr>
        <p:spPr>
          <a:xfrm>
            <a:off x="7636907" y="5114925"/>
            <a:ext cx="6028492" cy="343257"/>
          </a:xfrm>
          <a:prstGeom prst="rect">
            <a:avLst/>
          </a:prstGeom>
          <a:noFill/>
          <a:ln/>
        </p:spPr>
        <p:txBody>
          <a:bodyPr wrap="non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Understanding the behavior of materials at the atomic level.</a:t>
            </a:r>
            <a:endParaRPr lang="en-US" sz="1650" dirty="0"/>
          </a:p>
        </p:txBody>
      </p:sp>
      <p:sp>
        <p:nvSpPr>
          <p:cNvPr id="23" name="Shape 7">
            <a:extLst>
              <a:ext uri="{FF2B5EF4-FFF2-40B4-BE49-F238E27FC236}">
                <a16:creationId xmlns:a16="http://schemas.microsoft.com/office/drawing/2014/main" id="{14205DFB-BBA7-E768-A87C-3649F3DC2076}"/>
              </a:ext>
            </a:extLst>
          </p:cNvPr>
          <p:cNvSpPr/>
          <p:nvPr/>
        </p:nvSpPr>
        <p:spPr>
          <a:xfrm>
            <a:off x="750689" y="5887045"/>
            <a:ext cx="6457355" cy="1579245"/>
          </a:xfrm>
          <a:prstGeom prst="roundRect">
            <a:avLst>
              <a:gd name="adj" fmla="val 2037"/>
            </a:avLst>
          </a:prstGeom>
          <a:solidFill>
            <a:srgbClr val="EEE8DD"/>
          </a:solidFill>
          <a:ln/>
        </p:spPr>
      </p:sp>
      <p:sp>
        <p:nvSpPr>
          <p:cNvPr id="24" name="Text 8">
            <a:extLst>
              <a:ext uri="{FF2B5EF4-FFF2-40B4-BE49-F238E27FC236}">
                <a16:creationId xmlns:a16="http://schemas.microsoft.com/office/drawing/2014/main" id="{BA5967F5-678C-A2E1-13DE-AF171616DE4B}"/>
              </a:ext>
            </a:extLst>
          </p:cNvPr>
          <p:cNvSpPr/>
          <p:nvPr/>
        </p:nvSpPr>
        <p:spPr>
          <a:xfrm>
            <a:off x="965121" y="6101477"/>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Financial Modeling</a:t>
            </a:r>
            <a:endParaRPr lang="en-US" sz="2100" dirty="0"/>
          </a:p>
        </p:txBody>
      </p:sp>
      <p:sp>
        <p:nvSpPr>
          <p:cNvPr id="25" name="Text 9">
            <a:extLst>
              <a:ext uri="{FF2B5EF4-FFF2-40B4-BE49-F238E27FC236}">
                <a16:creationId xmlns:a16="http://schemas.microsoft.com/office/drawing/2014/main" id="{6E2A9C14-C454-BB74-B2C2-1374AF33ACD5}"/>
              </a:ext>
            </a:extLst>
          </p:cNvPr>
          <p:cNvSpPr/>
          <p:nvPr/>
        </p:nvSpPr>
        <p:spPr>
          <a:xfrm>
            <a:off x="965121" y="6565344"/>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Developing complex financial models and optimizing investment strategies.</a:t>
            </a:r>
            <a:endParaRPr lang="en-US" sz="1650" dirty="0"/>
          </a:p>
        </p:txBody>
      </p:sp>
      <p:sp>
        <p:nvSpPr>
          <p:cNvPr id="26" name="Shape 10">
            <a:extLst>
              <a:ext uri="{FF2B5EF4-FFF2-40B4-BE49-F238E27FC236}">
                <a16:creationId xmlns:a16="http://schemas.microsoft.com/office/drawing/2014/main" id="{A8F3414D-58FC-105D-075C-4373AAE1ED1A}"/>
              </a:ext>
            </a:extLst>
          </p:cNvPr>
          <p:cNvSpPr/>
          <p:nvPr/>
        </p:nvSpPr>
        <p:spPr>
          <a:xfrm>
            <a:off x="7422475" y="5887045"/>
            <a:ext cx="6457355" cy="1579245"/>
          </a:xfrm>
          <a:prstGeom prst="roundRect">
            <a:avLst>
              <a:gd name="adj" fmla="val 2037"/>
            </a:avLst>
          </a:prstGeom>
          <a:solidFill>
            <a:srgbClr val="EEE8DD"/>
          </a:solidFill>
          <a:ln/>
        </p:spPr>
      </p:sp>
      <p:sp>
        <p:nvSpPr>
          <p:cNvPr id="27" name="Text 11">
            <a:extLst>
              <a:ext uri="{FF2B5EF4-FFF2-40B4-BE49-F238E27FC236}">
                <a16:creationId xmlns:a16="http://schemas.microsoft.com/office/drawing/2014/main" id="{89166D05-2726-FE79-BCA5-10C97576A407}"/>
              </a:ext>
            </a:extLst>
          </p:cNvPr>
          <p:cNvSpPr/>
          <p:nvPr/>
        </p:nvSpPr>
        <p:spPr>
          <a:xfrm>
            <a:off x="7636907" y="6101477"/>
            <a:ext cx="279951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Artificial Intelligence</a:t>
            </a:r>
            <a:endParaRPr lang="en-US" sz="2100" dirty="0"/>
          </a:p>
        </p:txBody>
      </p:sp>
      <p:sp>
        <p:nvSpPr>
          <p:cNvPr id="28" name="Text 12">
            <a:extLst>
              <a:ext uri="{FF2B5EF4-FFF2-40B4-BE49-F238E27FC236}">
                <a16:creationId xmlns:a16="http://schemas.microsoft.com/office/drawing/2014/main" id="{DD1CEDEA-25C6-4302-3633-919CA5228696}"/>
              </a:ext>
            </a:extLst>
          </p:cNvPr>
          <p:cNvSpPr/>
          <p:nvPr/>
        </p:nvSpPr>
        <p:spPr>
          <a:xfrm>
            <a:off x="7636907" y="6565344"/>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Improving machine learning algorithms for image recognition, natural language processing, and more.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3FCC2F52-5CA1-311C-ED2E-7A17FF40CE01}"/>
              </a:ext>
            </a:extLst>
          </p:cNvPr>
          <p:cNvPicPr>
            <a:picLocks noChangeAspect="1"/>
          </p:cNvPicPr>
          <p:nvPr/>
        </p:nvPicPr>
        <p:blipFill>
          <a:blip r:embed="rId3"/>
          <a:stretch>
            <a:fillRect/>
          </a:stretch>
        </p:blipFill>
        <p:spPr>
          <a:xfrm>
            <a:off x="9144000" y="0"/>
            <a:ext cx="5486400" cy="8229600"/>
          </a:xfrm>
          <a:prstGeom prst="rect">
            <a:avLst/>
          </a:prstGeom>
        </p:spPr>
      </p:pic>
      <p:pic>
        <p:nvPicPr>
          <p:cNvPr id="15" name="Image 1" descr="preencoded.png">
            <a:extLst>
              <a:ext uri="{FF2B5EF4-FFF2-40B4-BE49-F238E27FC236}">
                <a16:creationId xmlns:a16="http://schemas.microsoft.com/office/drawing/2014/main" id="{3F24C415-B035-C95D-2E67-349A3A2963B6}"/>
              </a:ext>
            </a:extLst>
          </p:cNvPr>
          <p:cNvPicPr>
            <a:picLocks noChangeAspect="1"/>
          </p:cNvPicPr>
          <p:nvPr/>
        </p:nvPicPr>
        <p:blipFill>
          <a:blip r:embed="rId4"/>
          <a:stretch>
            <a:fillRect/>
          </a:stretch>
        </p:blipFill>
        <p:spPr>
          <a:xfrm>
            <a:off x="9427488" y="2622590"/>
            <a:ext cx="4919305" cy="2984421"/>
          </a:xfrm>
          <a:prstGeom prst="rect">
            <a:avLst/>
          </a:prstGeom>
        </p:spPr>
      </p:pic>
      <p:sp>
        <p:nvSpPr>
          <p:cNvPr id="16" name="Text 0">
            <a:extLst>
              <a:ext uri="{FF2B5EF4-FFF2-40B4-BE49-F238E27FC236}">
                <a16:creationId xmlns:a16="http://schemas.microsoft.com/office/drawing/2014/main" id="{65809C80-0B58-44B1-B5A7-32AB80E47D96}"/>
              </a:ext>
            </a:extLst>
          </p:cNvPr>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Drug Discovery</a:t>
            </a:r>
            <a:endParaRPr lang="en-US" sz="4450" dirty="0"/>
          </a:p>
        </p:txBody>
      </p:sp>
      <p:pic>
        <p:nvPicPr>
          <p:cNvPr id="17" name="Image 2" descr="preencoded.png">
            <a:extLst>
              <a:ext uri="{FF2B5EF4-FFF2-40B4-BE49-F238E27FC236}">
                <a16:creationId xmlns:a16="http://schemas.microsoft.com/office/drawing/2014/main" id="{3C098864-A750-6806-5855-D38A8E8F7DDB}"/>
              </a:ext>
            </a:extLst>
          </p:cNvPr>
          <p:cNvPicPr>
            <a:picLocks noChangeAspect="1"/>
          </p:cNvPicPr>
          <p:nvPr/>
        </p:nvPicPr>
        <p:blipFill>
          <a:blip r:embed="rId5"/>
          <a:stretch>
            <a:fillRect/>
          </a:stretch>
        </p:blipFill>
        <p:spPr>
          <a:xfrm>
            <a:off x="793790" y="1917502"/>
            <a:ext cx="1134070" cy="1814513"/>
          </a:xfrm>
          <a:prstGeom prst="rect">
            <a:avLst/>
          </a:prstGeom>
        </p:spPr>
      </p:pic>
      <p:sp>
        <p:nvSpPr>
          <p:cNvPr id="18" name="Text 1">
            <a:extLst>
              <a:ext uri="{FF2B5EF4-FFF2-40B4-BE49-F238E27FC236}">
                <a16:creationId xmlns:a16="http://schemas.microsoft.com/office/drawing/2014/main" id="{221E2242-5CC8-23A1-1D5C-05388E58F183}"/>
              </a:ext>
            </a:extLst>
          </p:cNvPr>
          <p:cNvSpPr/>
          <p:nvPr/>
        </p:nvSpPr>
        <p:spPr>
          <a:xfrm>
            <a:off x="2268022" y="2144316"/>
            <a:ext cx="2891076"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Target Identification</a:t>
            </a:r>
            <a:endParaRPr lang="en-US" sz="2200" dirty="0"/>
          </a:p>
        </p:txBody>
      </p:sp>
      <p:sp>
        <p:nvSpPr>
          <p:cNvPr id="19" name="Text 2">
            <a:extLst>
              <a:ext uri="{FF2B5EF4-FFF2-40B4-BE49-F238E27FC236}">
                <a16:creationId xmlns:a16="http://schemas.microsoft.com/office/drawing/2014/main" id="{47BE8066-2432-CE2E-DB14-A11228510361}"/>
              </a:ext>
            </a:extLst>
          </p:cNvPr>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Identifying proteins or pathways involved in a disease.</a:t>
            </a:r>
            <a:endParaRPr lang="en-US" sz="1750" dirty="0"/>
          </a:p>
        </p:txBody>
      </p:sp>
      <p:pic>
        <p:nvPicPr>
          <p:cNvPr id="20" name="Image 3" descr="preencoded.png">
            <a:extLst>
              <a:ext uri="{FF2B5EF4-FFF2-40B4-BE49-F238E27FC236}">
                <a16:creationId xmlns:a16="http://schemas.microsoft.com/office/drawing/2014/main" id="{57463652-51AC-BD48-E61A-208018313850}"/>
              </a:ext>
            </a:extLst>
          </p:cNvPr>
          <p:cNvPicPr>
            <a:picLocks noChangeAspect="1"/>
          </p:cNvPicPr>
          <p:nvPr/>
        </p:nvPicPr>
        <p:blipFill>
          <a:blip r:embed="rId6"/>
          <a:stretch>
            <a:fillRect/>
          </a:stretch>
        </p:blipFill>
        <p:spPr>
          <a:xfrm>
            <a:off x="793790" y="3732014"/>
            <a:ext cx="1134070" cy="1814513"/>
          </a:xfrm>
          <a:prstGeom prst="rect">
            <a:avLst/>
          </a:prstGeom>
        </p:spPr>
      </p:pic>
      <p:sp>
        <p:nvSpPr>
          <p:cNvPr id="21" name="Text 3">
            <a:extLst>
              <a:ext uri="{FF2B5EF4-FFF2-40B4-BE49-F238E27FC236}">
                <a16:creationId xmlns:a16="http://schemas.microsoft.com/office/drawing/2014/main" id="{793E8D60-F5DA-7923-8B41-2F4459FFE327}"/>
              </a:ext>
            </a:extLst>
          </p:cNvPr>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Lead Optimization</a:t>
            </a:r>
            <a:endParaRPr lang="en-US" sz="2200" dirty="0"/>
          </a:p>
        </p:txBody>
      </p:sp>
      <p:sp>
        <p:nvSpPr>
          <p:cNvPr id="22" name="Text 4">
            <a:extLst>
              <a:ext uri="{FF2B5EF4-FFF2-40B4-BE49-F238E27FC236}">
                <a16:creationId xmlns:a16="http://schemas.microsoft.com/office/drawing/2014/main" id="{2F6D8D8B-33F3-18BF-92E7-6D254ED8ADCB}"/>
              </a:ext>
            </a:extLst>
          </p:cNvPr>
          <p:cNvSpPr/>
          <p:nvPr/>
        </p:nvSpPr>
        <p:spPr>
          <a:xfrm>
            <a:off x="22680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Finding and refining potential drug candidates.</a:t>
            </a:r>
            <a:endParaRPr lang="en-US" sz="1750" dirty="0"/>
          </a:p>
        </p:txBody>
      </p:sp>
      <p:pic>
        <p:nvPicPr>
          <p:cNvPr id="23" name="Image 4" descr="preencoded.png">
            <a:extLst>
              <a:ext uri="{FF2B5EF4-FFF2-40B4-BE49-F238E27FC236}">
                <a16:creationId xmlns:a16="http://schemas.microsoft.com/office/drawing/2014/main" id="{0003D661-335A-A868-5F49-E1D4017FCE32}"/>
              </a:ext>
            </a:extLst>
          </p:cNvPr>
          <p:cNvPicPr>
            <a:picLocks noChangeAspect="1"/>
          </p:cNvPicPr>
          <p:nvPr/>
        </p:nvPicPr>
        <p:blipFill>
          <a:blip r:embed="rId7"/>
          <a:stretch>
            <a:fillRect/>
          </a:stretch>
        </p:blipFill>
        <p:spPr>
          <a:xfrm>
            <a:off x="793790" y="5546527"/>
            <a:ext cx="1134070" cy="1814513"/>
          </a:xfrm>
          <a:prstGeom prst="rect">
            <a:avLst/>
          </a:prstGeom>
        </p:spPr>
      </p:pic>
      <p:sp>
        <p:nvSpPr>
          <p:cNvPr id="24" name="Text 5">
            <a:extLst>
              <a:ext uri="{FF2B5EF4-FFF2-40B4-BE49-F238E27FC236}">
                <a16:creationId xmlns:a16="http://schemas.microsoft.com/office/drawing/2014/main" id="{E25B3FAE-0A8D-281E-B72F-40178373A0C5}"/>
              </a:ext>
            </a:extLst>
          </p:cNvPr>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Clinical Trials</a:t>
            </a:r>
            <a:endParaRPr lang="en-US" sz="2200" dirty="0"/>
          </a:p>
        </p:txBody>
      </p:sp>
      <p:sp>
        <p:nvSpPr>
          <p:cNvPr id="25" name="Text 6">
            <a:extLst>
              <a:ext uri="{FF2B5EF4-FFF2-40B4-BE49-F238E27FC236}">
                <a16:creationId xmlns:a16="http://schemas.microsoft.com/office/drawing/2014/main" id="{6199E787-60E3-90BA-7D85-4EB08F85B35F}"/>
              </a:ext>
            </a:extLst>
          </p:cNvPr>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Testing the drug's safety and effectiveness in human subjects.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1" name="Image 0" descr="preencoded.png">
            <a:extLst>
              <a:ext uri="{FF2B5EF4-FFF2-40B4-BE49-F238E27FC236}">
                <a16:creationId xmlns:a16="http://schemas.microsoft.com/office/drawing/2014/main" id="{F5DC478A-F3B6-1583-E7E7-CA0C8BA8AC1E}"/>
              </a:ext>
            </a:extLst>
          </p:cNvPr>
          <p:cNvPicPr>
            <a:picLocks noChangeAspect="1"/>
          </p:cNvPicPr>
          <p:nvPr/>
        </p:nvPicPr>
        <p:blipFill>
          <a:blip r:embed="rId3"/>
          <a:stretch>
            <a:fillRect/>
          </a:stretch>
        </p:blipFill>
        <p:spPr>
          <a:xfrm>
            <a:off x="9144000" y="0"/>
            <a:ext cx="5486400" cy="8233172"/>
          </a:xfrm>
          <a:prstGeom prst="rect">
            <a:avLst/>
          </a:prstGeom>
        </p:spPr>
      </p:pic>
      <p:pic>
        <p:nvPicPr>
          <p:cNvPr id="22" name="Image 1" descr="preencoded.png">
            <a:extLst>
              <a:ext uri="{FF2B5EF4-FFF2-40B4-BE49-F238E27FC236}">
                <a16:creationId xmlns:a16="http://schemas.microsoft.com/office/drawing/2014/main" id="{9B0EF210-8BC6-9ECF-6434-800943D31B0F}"/>
              </a:ext>
            </a:extLst>
          </p:cNvPr>
          <p:cNvPicPr>
            <a:picLocks noChangeAspect="1"/>
          </p:cNvPicPr>
          <p:nvPr/>
        </p:nvPicPr>
        <p:blipFill>
          <a:blip r:embed="rId4"/>
          <a:stretch>
            <a:fillRect/>
          </a:stretch>
        </p:blipFill>
        <p:spPr>
          <a:xfrm>
            <a:off x="9415582" y="2534722"/>
            <a:ext cx="4943237" cy="3163729"/>
          </a:xfrm>
          <a:prstGeom prst="rect">
            <a:avLst/>
          </a:prstGeom>
        </p:spPr>
      </p:pic>
      <p:sp>
        <p:nvSpPr>
          <p:cNvPr id="23" name="Text 0">
            <a:extLst>
              <a:ext uri="{FF2B5EF4-FFF2-40B4-BE49-F238E27FC236}">
                <a16:creationId xmlns:a16="http://schemas.microsoft.com/office/drawing/2014/main" id="{89A06896-AD33-FCFD-2D1C-77D13685C738}"/>
              </a:ext>
            </a:extLst>
          </p:cNvPr>
          <p:cNvSpPr/>
          <p:nvPr/>
        </p:nvSpPr>
        <p:spPr>
          <a:xfrm>
            <a:off x="760095" y="597218"/>
            <a:ext cx="5429369" cy="678656"/>
          </a:xfrm>
          <a:prstGeom prst="rect">
            <a:avLst/>
          </a:prstGeom>
          <a:noFill/>
          <a:ln/>
        </p:spPr>
        <p:txBody>
          <a:bodyPr wrap="none" lIns="0" tIns="0" rIns="0" bIns="0" rtlCol="0" anchor="t"/>
          <a:lstStyle/>
          <a:p>
            <a:pPr marL="0" indent="0">
              <a:lnSpc>
                <a:spcPts val="5300"/>
              </a:lnSpc>
              <a:buNone/>
            </a:pPr>
            <a:r>
              <a:rPr lang="en-US" sz="4250" dirty="0">
                <a:solidFill>
                  <a:srgbClr val="484237"/>
                </a:solidFill>
                <a:latin typeface="Gelasio Semi Bold" pitchFamily="34" charset="0"/>
                <a:ea typeface="Gelasio Semi Bold" pitchFamily="34" charset="-122"/>
                <a:cs typeface="Gelasio Semi Bold" pitchFamily="34" charset="-120"/>
              </a:rPr>
              <a:t>Cyber Security</a:t>
            </a:r>
            <a:endParaRPr lang="en-US" sz="4250" dirty="0"/>
          </a:p>
        </p:txBody>
      </p:sp>
      <p:pic>
        <p:nvPicPr>
          <p:cNvPr id="24" name="Image 2" descr="preencoded.png">
            <a:extLst>
              <a:ext uri="{FF2B5EF4-FFF2-40B4-BE49-F238E27FC236}">
                <a16:creationId xmlns:a16="http://schemas.microsoft.com/office/drawing/2014/main" id="{D1CAFA1F-F65D-2A7D-B254-A0E44956A0D1}"/>
              </a:ext>
            </a:extLst>
          </p:cNvPr>
          <p:cNvPicPr>
            <a:picLocks noChangeAspect="1"/>
          </p:cNvPicPr>
          <p:nvPr/>
        </p:nvPicPr>
        <p:blipFill>
          <a:blip r:embed="rId5"/>
          <a:stretch>
            <a:fillRect/>
          </a:stretch>
        </p:blipFill>
        <p:spPr>
          <a:xfrm>
            <a:off x="760095" y="1601629"/>
            <a:ext cx="542925" cy="542925"/>
          </a:xfrm>
          <a:prstGeom prst="rect">
            <a:avLst/>
          </a:prstGeom>
        </p:spPr>
      </p:pic>
      <p:sp>
        <p:nvSpPr>
          <p:cNvPr id="25" name="Text 1">
            <a:extLst>
              <a:ext uri="{FF2B5EF4-FFF2-40B4-BE49-F238E27FC236}">
                <a16:creationId xmlns:a16="http://schemas.microsoft.com/office/drawing/2014/main" id="{291D9797-A6D7-D1EE-EC45-254F39C7F514}"/>
              </a:ext>
            </a:extLst>
          </p:cNvPr>
          <p:cNvSpPr/>
          <p:nvPr/>
        </p:nvSpPr>
        <p:spPr>
          <a:xfrm>
            <a:off x="760095" y="2361724"/>
            <a:ext cx="3559969" cy="339328"/>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Quantum Key Distribution</a:t>
            </a:r>
            <a:endParaRPr lang="en-US" sz="2100" dirty="0"/>
          </a:p>
        </p:txBody>
      </p:sp>
      <p:sp>
        <p:nvSpPr>
          <p:cNvPr id="26" name="Text 2">
            <a:extLst>
              <a:ext uri="{FF2B5EF4-FFF2-40B4-BE49-F238E27FC236}">
                <a16:creationId xmlns:a16="http://schemas.microsoft.com/office/drawing/2014/main" id="{2D51E657-B930-CDFA-1B91-57BDCD2B30F8}"/>
              </a:ext>
            </a:extLst>
          </p:cNvPr>
          <p:cNvSpPr/>
          <p:nvPr/>
        </p:nvSpPr>
        <p:spPr>
          <a:xfrm>
            <a:off x="760095" y="2831306"/>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Securely distributing encryption keys using quantum principles.</a:t>
            </a:r>
            <a:endParaRPr lang="en-US" sz="1700" dirty="0"/>
          </a:p>
        </p:txBody>
      </p:sp>
      <p:pic>
        <p:nvPicPr>
          <p:cNvPr id="27" name="Image 3" descr="preencoded.png">
            <a:extLst>
              <a:ext uri="{FF2B5EF4-FFF2-40B4-BE49-F238E27FC236}">
                <a16:creationId xmlns:a16="http://schemas.microsoft.com/office/drawing/2014/main" id="{77952BC3-8073-60B2-2DBE-EB98584C6740}"/>
              </a:ext>
            </a:extLst>
          </p:cNvPr>
          <p:cNvPicPr>
            <a:picLocks noChangeAspect="1"/>
          </p:cNvPicPr>
          <p:nvPr/>
        </p:nvPicPr>
        <p:blipFill>
          <a:blip r:embed="rId6"/>
          <a:stretch>
            <a:fillRect/>
          </a:stretch>
        </p:blipFill>
        <p:spPr>
          <a:xfrm>
            <a:off x="760095" y="3830241"/>
            <a:ext cx="542925" cy="542925"/>
          </a:xfrm>
          <a:prstGeom prst="rect">
            <a:avLst/>
          </a:prstGeom>
        </p:spPr>
      </p:pic>
      <p:sp>
        <p:nvSpPr>
          <p:cNvPr id="28" name="Text 3">
            <a:extLst>
              <a:ext uri="{FF2B5EF4-FFF2-40B4-BE49-F238E27FC236}">
                <a16:creationId xmlns:a16="http://schemas.microsoft.com/office/drawing/2014/main" id="{339C22B1-49B0-6B8F-64BD-9A928B9626CA}"/>
              </a:ext>
            </a:extLst>
          </p:cNvPr>
          <p:cNvSpPr/>
          <p:nvPr/>
        </p:nvSpPr>
        <p:spPr>
          <a:xfrm>
            <a:off x="760095" y="4590336"/>
            <a:ext cx="3858578" cy="339328"/>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Post-Quantum Cryptography</a:t>
            </a:r>
            <a:endParaRPr lang="en-US" sz="2100" dirty="0"/>
          </a:p>
        </p:txBody>
      </p:sp>
      <p:sp>
        <p:nvSpPr>
          <p:cNvPr id="29" name="Text 4">
            <a:extLst>
              <a:ext uri="{FF2B5EF4-FFF2-40B4-BE49-F238E27FC236}">
                <a16:creationId xmlns:a16="http://schemas.microsoft.com/office/drawing/2014/main" id="{3E0E2913-9010-D764-6C7D-94843E6FC267}"/>
              </a:ext>
            </a:extLst>
          </p:cNvPr>
          <p:cNvSpPr/>
          <p:nvPr/>
        </p:nvSpPr>
        <p:spPr>
          <a:xfrm>
            <a:off x="760095" y="5059918"/>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Developing encryption algorithms that are resistant to quantum attacks.</a:t>
            </a:r>
            <a:endParaRPr lang="en-US" sz="1700" dirty="0"/>
          </a:p>
        </p:txBody>
      </p:sp>
      <p:pic>
        <p:nvPicPr>
          <p:cNvPr id="30" name="Image 4" descr="preencoded.png">
            <a:extLst>
              <a:ext uri="{FF2B5EF4-FFF2-40B4-BE49-F238E27FC236}">
                <a16:creationId xmlns:a16="http://schemas.microsoft.com/office/drawing/2014/main" id="{42C280A6-E214-1A7A-1FED-A2E8BE674BBA}"/>
              </a:ext>
            </a:extLst>
          </p:cNvPr>
          <p:cNvPicPr>
            <a:picLocks noChangeAspect="1"/>
          </p:cNvPicPr>
          <p:nvPr/>
        </p:nvPicPr>
        <p:blipFill>
          <a:blip r:embed="rId7"/>
          <a:stretch>
            <a:fillRect/>
          </a:stretch>
        </p:blipFill>
        <p:spPr>
          <a:xfrm>
            <a:off x="760095" y="6058853"/>
            <a:ext cx="542925" cy="542925"/>
          </a:xfrm>
          <a:prstGeom prst="rect">
            <a:avLst/>
          </a:prstGeom>
        </p:spPr>
      </p:pic>
      <p:sp>
        <p:nvSpPr>
          <p:cNvPr id="31" name="Text 5">
            <a:extLst>
              <a:ext uri="{FF2B5EF4-FFF2-40B4-BE49-F238E27FC236}">
                <a16:creationId xmlns:a16="http://schemas.microsoft.com/office/drawing/2014/main" id="{8883E1C4-3558-3447-C8D4-9AF03250DDE3}"/>
              </a:ext>
            </a:extLst>
          </p:cNvPr>
          <p:cNvSpPr/>
          <p:nvPr/>
        </p:nvSpPr>
        <p:spPr>
          <a:xfrm>
            <a:off x="760095" y="6818947"/>
            <a:ext cx="3663196" cy="339328"/>
          </a:xfrm>
          <a:prstGeom prst="rect">
            <a:avLst/>
          </a:prstGeom>
          <a:noFill/>
          <a:ln/>
        </p:spPr>
        <p:txBody>
          <a:bodyPr wrap="none" lIns="0" tIns="0" rIns="0" bIns="0" rtlCol="0" anchor="t"/>
          <a:lstStyle/>
          <a:p>
            <a:pPr marL="0" indent="0" algn="l">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Quantum Network Security</a:t>
            </a:r>
            <a:endParaRPr lang="en-US" sz="2100" dirty="0"/>
          </a:p>
        </p:txBody>
      </p:sp>
      <p:sp>
        <p:nvSpPr>
          <p:cNvPr id="32" name="Text 6">
            <a:extLst>
              <a:ext uri="{FF2B5EF4-FFF2-40B4-BE49-F238E27FC236}">
                <a16:creationId xmlns:a16="http://schemas.microsoft.com/office/drawing/2014/main" id="{FE5DA49E-5733-55BD-F924-78F4099E0A3F}"/>
              </a:ext>
            </a:extLst>
          </p:cNvPr>
          <p:cNvSpPr/>
          <p:nvPr/>
        </p:nvSpPr>
        <p:spPr>
          <a:xfrm>
            <a:off x="760095" y="7288530"/>
            <a:ext cx="7623810" cy="347424"/>
          </a:xfrm>
          <a:prstGeom prst="rect">
            <a:avLst/>
          </a:prstGeom>
          <a:noFill/>
          <a:ln/>
        </p:spPr>
        <p:txBody>
          <a:bodyPr wrap="none" lIns="0" tIns="0" rIns="0" bIns="0" rtlCol="0" anchor="t"/>
          <a:lstStyle/>
          <a:p>
            <a:pPr marL="0" indent="0" algn="l">
              <a:lnSpc>
                <a:spcPts val="2700"/>
              </a:lnSpc>
              <a:buNone/>
            </a:pPr>
            <a:r>
              <a:rPr lang="en-US" sz="1700" dirty="0">
                <a:solidFill>
                  <a:srgbClr val="746558"/>
                </a:solidFill>
                <a:latin typeface="Gelasio" pitchFamily="34" charset="0"/>
                <a:ea typeface="Gelasio" pitchFamily="34" charset="-122"/>
                <a:cs typeface="Gelasio" pitchFamily="34" charset="-120"/>
              </a:rPr>
              <a:t>Ensuring the security of quantum communication networks.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453</Words>
  <Application>Microsoft Office PowerPoint</Application>
  <PresentationFormat>Custom</PresentationFormat>
  <Paragraphs>83</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Gelasio Bold</vt:lpstr>
      <vt:lpstr>Arial</vt:lpstr>
      <vt:lpstr>Gelasio</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VEPUR ANURAG REDDY</cp:lastModifiedBy>
  <cp:revision>2</cp:revision>
  <dcterms:created xsi:type="dcterms:W3CDTF">2024-10-20T07:20:44Z</dcterms:created>
  <dcterms:modified xsi:type="dcterms:W3CDTF">2024-10-20T09:54:44Z</dcterms:modified>
</cp:coreProperties>
</file>